
<file path=[Content_Types].xml><?xml version="1.0" encoding="utf-8"?>
<Types xmlns="http://schemas.openxmlformats.org/package/2006/content-types">
  <Default Extension="xml" ContentType="application/xml"/>
  <Default Extension="jpeg" ContentType="image/jpeg"/>
  <Default Extension="mov" ContentType="video/quicktime"/>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notesMasterIdLst>
    <p:notesMasterId r:id="rId34"/>
  </p:notesMasterIdLst>
  <p:sldIdLst>
    <p:sldId id="264" r:id="rId2"/>
    <p:sldId id="270" r:id="rId3"/>
    <p:sldId id="266" r:id="rId4"/>
    <p:sldId id="271" r:id="rId5"/>
    <p:sldId id="272" r:id="rId6"/>
    <p:sldId id="275" r:id="rId7"/>
    <p:sldId id="276" r:id="rId8"/>
    <p:sldId id="277" r:id="rId9"/>
    <p:sldId id="278" r:id="rId10"/>
    <p:sldId id="273"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B6E285-9B62-4AE7-BD71-A19E50E72767}">
          <p14:sldIdLst>
            <p14:sldId id="264"/>
            <p14:sldId id="270"/>
            <p14:sldId id="266"/>
            <p14:sldId id="271"/>
            <p14:sldId id="272"/>
            <p14:sldId id="275"/>
            <p14:sldId id="276"/>
            <p14:sldId id="277"/>
            <p14:sldId id="278"/>
            <p14:sldId id="273"/>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2"/>
    <p:restoredTop sz="62897" autoAdjust="0"/>
  </p:normalViewPr>
  <p:slideViewPr>
    <p:cSldViewPr snapToGrid="0">
      <p:cViewPr varScale="1">
        <p:scale>
          <a:sx n="77" d="100"/>
          <a:sy n="77" d="100"/>
        </p:scale>
        <p:origin x="15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593E4-1201-480B-80CE-C324740B0365}" type="datetimeFigureOut">
              <a:rPr lang="en-US" smtClean="0"/>
              <a:t>2/17/17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ADB22-9EAD-4AE3-B941-832F6570DA07}" type="slidenum">
              <a:rPr lang="en-US" smtClean="0"/>
              <a:t>‹#›</a:t>
            </a:fld>
            <a:endParaRPr lang="en-US"/>
          </a:p>
        </p:txBody>
      </p:sp>
    </p:spTree>
    <p:extLst>
      <p:ext uri="{BB962C8B-B14F-4D97-AF65-F5344CB8AC3E}">
        <p14:creationId xmlns:p14="http://schemas.microsoft.com/office/powerpoint/2010/main" val="2592088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1</a:t>
            </a:fld>
            <a:endParaRPr lang="en-US"/>
          </a:p>
        </p:txBody>
      </p:sp>
    </p:spTree>
    <p:extLst>
      <p:ext uri="{BB962C8B-B14F-4D97-AF65-F5344CB8AC3E}">
        <p14:creationId xmlns:p14="http://schemas.microsoft.com/office/powerpoint/2010/main" val="223624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27</a:t>
            </a:fld>
            <a:endParaRPr lang="en-US"/>
          </a:p>
        </p:txBody>
      </p:sp>
    </p:spTree>
    <p:extLst>
      <p:ext uri="{BB962C8B-B14F-4D97-AF65-F5344CB8AC3E}">
        <p14:creationId xmlns:p14="http://schemas.microsoft.com/office/powerpoint/2010/main" val="17700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30</a:t>
            </a:fld>
            <a:endParaRPr lang="en-US"/>
          </a:p>
        </p:txBody>
      </p:sp>
    </p:spTree>
    <p:extLst>
      <p:ext uri="{BB962C8B-B14F-4D97-AF65-F5344CB8AC3E}">
        <p14:creationId xmlns:p14="http://schemas.microsoft.com/office/powerpoint/2010/main" val="1067832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32</a:t>
            </a:fld>
            <a:endParaRPr lang="en-US"/>
          </a:p>
        </p:txBody>
      </p:sp>
    </p:spTree>
    <p:extLst>
      <p:ext uri="{BB962C8B-B14F-4D97-AF65-F5344CB8AC3E}">
        <p14:creationId xmlns:p14="http://schemas.microsoft.com/office/powerpoint/2010/main" val="173297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4</a:t>
            </a:fld>
            <a:endParaRPr lang="en-US"/>
          </a:p>
        </p:txBody>
      </p:sp>
    </p:spTree>
    <p:extLst>
      <p:ext uri="{BB962C8B-B14F-4D97-AF65-F5344CB8AC3E}">
        <p14:creationId xmlns:p14="http://schemas.microsoft.com/office/powerpoint/2010/main" val="1520151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a:t>
            </a:fld>
            <a:endParaRPr lang="en-US"/>
          </a:p>
        </p:txBody>
      </p:sp>
    </p:spTree>
    <p:extLst>
      <p:ext uri="{BB962C8B-B14F-4D97-AF65-F5344CB8AC3E}">
        <p14:creationId xmlns:p14="http://schemas.microsoft.com/office/powerpoint/2010/main" val="630359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15</a:t>
            </a:fld>
            <a:endParaRPr lang="en-US"/>
          </a:p>
        </p:txBody>
      </p:sp>
    </p:spTree>
    <p:extLst>
      <p:ext uri="{BB962C8B-B14F-4D97-AF65-F5344CB8AC3E}">
        <p14:creationId xmlns:p14="http://schemas.microsoft.com/office/powerpoint/2010/main" val="1391668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18</a:t>
            </a:fld>
            <a:endParaRPr lang="en-US"/>
          </a:p>
        </p:txBody>
      </p:sp>
    </p:spTree>
    <p:extLst>
      <p:ext uri="{BB962C8B-B14F-4D97-AF65-F5344CB8AC3E}">
        <p14:creationId xmlns:p14="http://schemas.microsoft.com/office/powerpoint/2010/main" val="951994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19</a:t>
            </a:fld>
            <a:endParaRPr lang="en-US"/>
          </a:p>
        </p:txBody>
      </p:sp>
    </p:spTree>
    <p:extLst>
      <p:ext uri="{BB962C8B-B14F-4D97-AF65-F5344CB8AC3E}">
        <p14:creationId xmlns:p14="http://schemas.microsoft.com/office/powerpoint/2010/main" val="1624475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20</a:t>
            </a:fld>
            <a:endParaRPr lang="en-US"/>
          </a:p>
        </p:txBody>
      </p:sp>
    </p:spTree>
    <p:extLst>
      <p:ext uri="{BB962C8B-B14F-4D97-AF65-F5344CB8AC3E}">
        <p14:creationId xmlns:p14="http://schemas.microsoft.com/office/powerpoint/2010/main" val="795447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22</a:t>
            </a:fld>
            <a:endParaRPr lang="en-US"/>
          </a:p>
        </p:txBody>
      </p:sp>
    </p:spTree>
    <p:extLst>
      <p:ext uri="{BB962C8B-B14F-4D97-AF65-F5344CB8AC3E}">
        <p14:creationId xmlns:p14="http://schemas.microsoft.com/office/powerpoint/2010/main" val="1444094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23</a:t>
            </a:fld>
            <a:endParaRPr lang="en-US"/>
          </a:p>
        </p:txBody>
      </p:sp>
    </p:spTree>
    <p:extLst>
      <p:ext uri="{BB962C8B-B14F-4D97-AF65-F5344CB8AC3E}">
        <p14:creationId xmlns:p14="http://schemas.microsoft.com/office/powerpoint/2010/main" val="1590122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45C1171-4E79-4D59-8F00-AAF31F85EA49}" type="datetimeFigureOut">
              <a:rPr lang="en-US" smtClean="0"/>
              <a:t>2/17/17</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F3529A7-EB8D-43EA-BF82-6CD86A4E593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75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41229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836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91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07376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00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15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995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60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9759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02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5C1171-4E79-4D59-8F00-AAF31F85EA49}" type="datetimeFigureOut">
              <a:rPr lang="en-US" smtClean="0"/>
              <a:t>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37263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5C1171-4E79-4D59-8F00-AAF31F85EA49}" type="datetimeFigureOut">
              <a:rPr lang="en-US" smtClean="0"/>
              <a:t>2/17/17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3529A7-EB8D-43EA-BF82-6CD86A4E593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964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5C1171-4E79-4D59-8F00-AAF31F85EA49}" type="datetimeFigureOut">
              <a:rPr lang="en-US" smtClean="0"/>
              <a:t>2/17/17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08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C1171-4E79-4D59-8F00-AAF31F85EA49}" type="datetimeFigureOut">
              <a:rPr lang="en-US" smtClean="0"/>
              <a:t>2/17/17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387765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32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2/17/17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4208794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5C1171-4E79-4D59-8F00-AAF31F85EA49}" type="datetimeFigureOut">
              <a:rPr lang="en-US" smtClean="0"/>
              <a:t>2/17/17</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3529A7-EB8D-43EA-BF82-6CD86A4E5939}" type="slidenum">
              <a:rPr lang="en-US" smtClean="0"/>
              <a:t>‹#›</a:t>
            </a:fld>
            <a:endParaRPr lang="en-US"/>
          </a:p>
        </p:txBody>
      </p:sp>
    </p:spTree>
    <p:extLst>
      <p:ext uri="{BB962C8B-B14F-4D97-AF65-F5344CB8AC3E}">
        <p14:creationId xmlns:p14="http://schemas.microsoft.com/office/powerpoint/2010/main" val="3934317007"/>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8.xml"/><Relationship Id="rId5" Type="http://schemas.openxmlformats.org/officeDocument/2006/relationships/image" Target="../media/image16.png"/><Relationship Id="rId1" Type="http://schemas.microsoft.com/office/2007/relationships/media" Target="../media/media2.MOV"/><Relationship Id="rId2" Type="http://schemas.openxmlformats.org/officeDocument/2006/relationships/video" Target="../media/media2.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G"/><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1.png"/><Relationship Id="rId1" Type="http://schemas.microsoft.com/office/2007/relationships/media" Target="../media/media3.mov"/><Relationship Id="rId2" Type="http://schemas.openxmlformats.org/officeDocument/2006/relationships/video" Target="../media/media3.mov"/></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7159"/>
            <a:ext cx="10515600" cy="1325563"/>
          </a:xfrm>
        </p:spPr>
        <p:txBody>
          <a:bodyPr/>
          <a:lstStyle/>
          <a:p>
            <a:r>
              <a:rPr lang="en-US" dirty="0"/>
              <a:t>Autonomous RC (ARC)</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623331"/>
            <a:ext cx="10058400" cy="2838115"/>
          </a:xfrm>
          <a:prstGeom prst="rect">
            <a:avLst/>
          </a:prstGeom>
        </p:spPr>
      </p:pic>
      <p:sp>
        <p:nvSpPr>
          <p:cNvPr id="11" name="Subtitle 2"/>
          <p:cNvSpPr txBox="1">
            <a:spLocks/>
          </p:cNvSpPr>
          <p:nvPr/>
        </p:nvSpPr>
        <p:spPr>
          <a:xfrm>
            <a:off x="3543642" y="1803229"/>
            <a:ext cx="5104716" cy="51898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dirty="0"/>
              <a:t>Cierra </a:t>
            </a:r>
            <a:r>
              <a:rPr lang="en-US" dirty="0" err="1"/>
              <a:t>Shawe</a:t>
            </a:r>
            <a:r>
              <a:rPr lang="en-US" dirty="0"/>
              <a:t>, Tao Chen, Daniel Stoyer</a:t>
            </a:r>
          </a:p>
        </p:txBody>
      </p:sp>
      <p:sp>
        <p:nvSpPr>
          <p:cNvPr id="8" name="TextBox 7"/>
          <p:cNvSpPr txBox="1"/>
          <p:nvPr/>
        </p:nvSpPr>
        <p:spPr>
          <a:xfrm>
            <a:off x="1066800" y="5461446"/>
            <a:ext cx="923651" cy="369332"/>
          </a:xfrm>
          <a:prstGeom prst="rect">
            <a:avLst/>
          </a:prstGeom>
          <a:noFill/>
        </p:spPr>
        <p:txBody>
          <a:bodyPr wrap="none" rtlCol="0">
            <a:spAutoFit/>
          </a:bodyPr>
          <a:lstStyle/>
          <a:p>
            <a:r>
              <a:rPr lang="en-US" dirty="0"/>
              <a:t>Figure 1</a:t>
            </a:r>
          </a:p>
        </p:txBody>
      </p:sp>
      <p:sp>
        <p:nvSpPr>
          <p:cNvPr id="12" name="TextBox 11"/>
          <p:cNvSpPr txBox="1"/>
          <p:nvPr/>
        </p:nvSpPr>
        <p:spPr>
          <a:xfrm>
            <a:off x="7315200" y="6488668"/>
            <a:ext cx="4581767" cy="369332"/>
          </a:xfrm>
          <a:prstGeom prst="rect">
            <a:avLst/>
          </a:prstGeom>
          <a:noFill/>
        </p:spPr>
        <p:txBody>
          <a:bodyPr wrap="none" rtlCol="0">
            <a:spAutoFit/>
          </a:bodyPr>
          <a:lstStyle/>
          <a:p>
            <a:r>
              <a:rPr lang="en-US" dirty="0"/>
              <a:t>Figure 1: image from https://autorally.github.io/</a:t>
            </a:r>
          </a:p>
        </p:txBody>
      </p:sp>
    </p:spTree>
    <p:extLst>
      <p:ext uri="{BB962C8B-B14F-4D97-AF65-F5344CB8AC3E}">
        <p14:creationId xmlns:p14="http://schemas.microsoft.com/office/powerpoint/2010/main" val="2307139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Set Up - </a:t>
            </a:r>
            <a:r>
              <a:rPr lang="en-US" sz="2700" dirty="0"/>
              <a:t>Dan</a:t>
            </a:r>
          </a:p>
        </p:txBody>
      </p:sp>
      <p:sp>
        <p:nvSpPr>
          <p:cNvPr id="3" name="Content Placeholder 2"/>
          <p:cNvSpPr>
            <a:spLocks noGrp="1"/>
          </p:cNvSpPr>
          <p:nvPr>
            <p:ph idx="1"/>
          </p:nvPr>
        </p:nvSpPr>
        <p:spPr/>
        <p:txBody>
          <a:bodyPr/>
          <a:lstStyle/>
          <a:p>
            <a:pPr lvl="1"/>
            <a:r>
              <a:rPr lang="en-US" dirty="0"/>
              <a:t>Computers to talking to each other directly over Ethernet.</a:t>
            </a:r>
          </a:p>
          <a:p>
            <a:pPr lvl="1"/>
            <a:r>
              <a:rPr lang="en-US" dirty="0"/>
              <a:t>Autopilot (</a:t>
            </a:r>
            <a:r>
              <a:rPr lang="en-US" dirty="0" err="1"/>
              <a:t>Rasberry</a:t>
            </a:r>
            <a:r>
              <a:rPr lang="en-US" dirty="0"/>
              <a:t> Pi 3 (RPi3) and </a:t>
            </a:r>
            <a:r>
              <a:rPr lang="en-US" dirty="0" err="1"/>
              <a:t>PXFmini</a:t>
            </a:r>
            <a:r>
              <a:rPr lang="en-US" dirty="0"/>
              <a:t>) talking with other computers.</a:t>
            </a:r>
          </a:p>
          <a:p>
            <a:pPr lvl="1"/>
            <a:r>
              <a:rPr lang="en-US" dirty="0"/>
              <a:t>ROS publisher/subscriber functionality.</a:t>
            </a:r>
          </a:p>
          <a:p>
            <a:pPr lvl="1"/>
            <a:r>
              <a:rPr lang="en-US" dirty="0" err="1"/>
              <a:t>PXFmini</a:t>
            </a:r>
            <a:r>
              <a:rPr lang="en-US" dirty="0"/>
              <a:t> launched and armed!</a:t>
            </a:r>
          </a:p>
          <a:p>
            <a:pPr lvl="1"/>
            <a:r>
              <a:rPr lang="en-US" dirty="0"/>
              <a:t>RPi3 connected to the internet.</a:t>
            </a:r>
          </a:p>
          <a:p>
            <a:pPr lvl="1"/>
            <a:endParaRPr lang="en-US" dirty="0"/>
          </a:p>
        </p:txBody>
      </p:sp>
    </p:spTree>
    <p:extLst>
      <p:ext uri="{BB962C8B-B14F-4D97-AF65-F5344CB8AC3E}">
        <p14:creationId xmlns:p14="http://schemas.microsoft.com/office/powerpoint/2010/main" val="35762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 publishing/subscribing - </a:t>
            </a:r>
            <a:r>
              <a:rPr lang="en-US" sz="2400" dirty="0"/>
              <a:t>Dan</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Ran python script publishing to a ROS topic.</a:t>
            </a:r>
          </a:p>
          <a:p>
            <a:pPr>
              <a:buFont typeface="Arial" panose="020B0604020202020204" pitchFamily="34" charset="0"/>
              <a:buChar char="•"/>
            </a:pPr>
            <a:r>
              <a:rPr lang="en-US" dirty="0"/>
              <a:t>Command line execution publishing and subscribing to ROS topics. ROS publisher/subscriber functionality.</a:t>
            </a:r>
          </a:p>
          <a:p>
            <a:pPr>
              <a:buFont typeface="Arial" panose="020B0604020202020204" pitchFamily="34" charset="0"/>
              <a:buChar char="•"/>
            </a:pPr>
            <a:r>
              <a:rPr lang="en-US" dirty="0"/>
              <a:t>ROS publisher/subscriber functionality.</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519649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AutoPilot</a:t>
            </a:r>
            <a:r>
              <a:rPr lang="en-US" dirty="0"/>
              <a:t> (</a:t>
            </a:r>
            <a:r>
              <a:rPr lang="en-US" dirty="0" err="1"/>
              <a:t>PXFmini</a:t>
            </a:r>
            <a:r>
              <a:rPr lang="en-US" dirty="0"/>
              <a:t>)- </a:t>
            </a:r>
            <a:r>
              <a:rPr lang="en-US" sz="2400" dirty="0"/>
              <a:t>Dan</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Installed Erle image for Raspberry Pi 3</a:t>
            </a:r>
          </a:p>
          <a:p>
            <a:pPr lvl="1">
              <a:buFont typeface="Arial" panose="020B0604020202020204" pitchFamily="34" charset="0"/>
              <a:buChar char="•"/>
            </a:pPr>
            <a:r>
              <a:rPr lang="en-US" dirty="0"/>
              <a:t>Delayed due to manufacturer.</a:t>
            </a:r>
          </a:p>
          <a:p>
            <a:pPr lvl="1">
              <a:buFont typeface="Arial" panose="020B0604020202020204" pitchFamily="34" charset="0"/>
              <a:buChar char="•"/>
            </a:pPr>
            <a:r>
              <a:rPr lang="en-US" dirty="0"/>
              <a:t>First image was corrupted.</a:t>
            </a:r>
          </a:p>
          <a:p>
            <a:pPr lvl="1">
              <a:buFont typeface="Arial" panose="020B0604020202020204" pitchFamily="34" charset="0"/>
              <a:buChar char="•"/>
            </a:pPr>
            <a:r>
              <a:rPr lang="en-US" dirty="0"/>
              <a:t>Took several attempts to correctly install.</a:t>
            </a:r>
          </a:p>
          <a:p>
            <a:pPr marL="457200" lvl="1" indent="0">
              <a:buNone/>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047580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AutoPilot</a:t>
            </a:r>
            <a:r>
              <a:rPr lang="en-US" dirty="0"/>
              <a:t> (</a:t>
            </a:r>
            <a:r>
              <a:rPr lang="en-US" dirty="0" err="1"/>
              <a:t>PXFmini</a:t>
            </a:r>
            <a:r>
              <a:rPr lang="en-US" dirty="0"/>
              <a:t>)- </a:t>
            </a:r>
            <a:r>
              <a:rPr lang="en-US" sz="2400" dirty="0"/>
              <a:t>Dan</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Launches and Arms!</a:t>
            </a:r>
          </a:p>
          <a:p>
            <a:pPr>
              <a:buFont typeface="Arial" panose="020B0604020202020204" pitchFamily="34" charset="0"/>
              <a:buChar char="•"/>
            </a:pPr>
            <a:r>
              <a:rPr lang="en-US" dirty="0"/>
              <a:t>Sends IMU data.</a:t>
            </a:r>
          </a:p>
          <a:p>
            <a:pPr>
              <a:buFont typeface="Arial" panose="020B0604020202020204" pitchFamily="34" charset="0"/>
              <a:buChar char="•"/>
            </a:pPr>
            <a:r>
              <a:rPr lang="en-US" dirty="0"/>
              <a:t>Still need to get motors working.</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594429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 </a:t>
            </a:r>
            <a:r>
              <a:rPr lang="en-US" sz="2400" dirty="0"/>
              <a:t>Dan</a:t>
            </a:r>
          </a:p>
        </p:txBody>
      </p:sp>
      <p:sp>
        <p:nvSpPr>
          <p:cNvPr id="3" name="Content Placeholder 2"/>
          <p:cNvSpPr>
            <a:spLocks noGrp="1"/>
          </p:cNvSpPr>
          <p:nvPr>
            <p:ph idx="1"/>
          </p:nvPr>
        </p:nvSpPr>
        <p:spPr/>
        <p:txBody>
          <a:bodyPr>
            <a:normAutofit fontScale="85000" lnSpcReduction="10000"/>
          </a:bodyPr>
          <a:lstStyle/>
          <a:p>
            <a:pPr>
              <a:buFont typeface="Arial" panose="020B0604020202020204" pitchFamily="34" charset="0"/>
              <a:buChar char="•"/>
            </a:pPr>
            <a:r>
              <a:rPr lang="en-US" dirty="0"/>
              <a:t>Now that our environment is nearly set up, I will start focusing on:</a:t>
            </a:r>
          </a:p>
          <a:p>
            <a:pPr lvl="1">
              <a:buFont typeface="Arial" panose="020B0604020202020204" pitchFamily="34" charset="0"/>
              <a:buChar char="•"/>
            </a:pPr>
            <a:r>
              <a:rPr lang="en-US" dirty="0"/>
              <a:t>Image analysis</a:t>
            </a:r>
          </a:p>
          <a:p>
            <a:pPr lvl="2">
              <a:buFont typeface="Arial" panose="020B0604020202020204" pitchFamily="34" charset="0"/>
              <a:buChar char="•"/>
            </a:pPr>
            <a:r>
              <a:rPr lang="en-US" dirty="0"/>
              <a:t>Use the information from Tao’s simulation work to start testing our environment mapping module.</a:t>
            </a:r>
          </a:p>
          <a:p>
            <a:pPr lvl="1">
              <a:buFont typeface="Arial" panose="020B0604020202020204" pitchFamily="34" charset="0"/>
              <a:buChar char="•"/>
            </a:pPr>
            <a:r>
              <a:rPr lang="en-US" dirty="0"/>
              <a:t>Radio Communication</a:t>
            </a:r>
          </a:p>
          <a:p>
            <a:pPr lvl="2">
              <a:buFont typeface="Arial" panose="020B0604020202020204" pitchFamily="34" charset="0"/>
              <a:buChar char="•"/>
            </a:pPr>
            <a:r>
              <a:rPr lang="en-US" dirty="0"/>
              <a:t>Transmit telemetry to our GCS and send commands to the RPi3</a:t>
            </a:r>
          </a:p>
          <a:p>
            <a:pPr lvl="1">
              <a:buFont typeface="Arial" panose="020B0604020202020204" pitchFamily="34" charset="0"/>
              <a:buChar char="•"/>
            </a:pPr>
            <a:r>
              <a:rPr lang="en-US" dirty="0"/>
              <a:t>User Interface</a:t>
            </a:r>
          </a:p>
          <a:p>
            <a:pPr lvl="2">
              <a:buFont typeface="Arial" panose="020B0604020202020204" pitchFamily="34" charset="0"/>
              <a:buChar char="•"/>
            </a:pPr>
            <a:r>
              <a:rPr lang="en-US" dirty="0"/>
              <a:t>Install a GUI for vehicle control (</a:t>
            </a:r>
            <a:r>
              <a:rPr lang="en-US" dirty="0" err="1"/>
              <a:t>ArduPilot</a:t>
            </a:r>
            <a:r>
              <a:rPr lang="en-US" dirty="0"/>
              <a:t>/</a:t>
            </a:r>
            <a:r>
              <a:rPr lang="en-US" dirty="0" err="1"/>
              <a:t>QGroundControl</a:t>
            </a:r>
            <a:r>
              <a:rPr lang="en-US" dirty="0"/>
              <a:t>) on the GCS.</a:t>
            </a:r>
          </a:p>
          <a:p>
            <a:pPr lvl="2">
              <a:buFont typeface="Arial" panose="020B0604020202020204" pitchFamily="34" charset="0"/>
              <a:buChar char="•"/>
            </a:pPr>
            <a:r>
              <a:rPr lang="en-US" dirty="0"/>
              <a:t>Create custom python scripts for commands we will need to execute on a CLI.</a:t>
            </a:r>
          </a:p>
          <a:p>
            <a:pPr lvl="1">
              <a:buFont typeface="Arial" panose="020B0604020202020204" pitchFamily="34" charset="0"/>
              <a:buChar char="•"/>
            </a:pPr>
            <a:r>
              <a:rPr lang="en-US" dirty="0"/>
              <a:t>Integrate all of the above to work toward autonomous </a:t>
            </a:r>
            <a:r>
              <a:rPr lang="en-US"/>
              <a:t>RC navigation.</a:t>
            </a: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427805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Cierra</a:t>
            </a:r>
            <a:endParaRPr lang="en-US" dirty="0"/>
          </a:p>
        </p:txBody>
      </p:sp>
      <p:sp>
        <p:nvSpPr>
          <p:cNvPr id="3" name="Content Placeholder 2"/>
          <p:cNvSpPr>
            <a:spLocks noGrp="1"/>
          </p:cNvSpPr>
          <p:nvPr>
            <p:ph idx="1"/>
          </p:nvPr>
        </p:nvSpPr>
        <p:spPr/>
        <p:txBody>
          <a:bodyPr>
            <a:normAutofit lnSpcReduction="10000"/>
          </a:bodyPr>
          <a:lstStyle/>
          <a:p>
            <a:r>
              <a:rPr lang="en-US" dirty="0" err="1" smtClean="0"/>
              <a:t>RTABmap</a:t>
            </a:r>
            <a:r>
              <a:rPr lang="en-US" dirty="0" smtClean="0"/>
              <a:t> point cloud</a:t>
            </a:r>
          </a:p>
          <a:p>
            <a:r>
              <a:rPr lang="en-US" dirty="0" smtClean="0"/>
              <a:t>Stereo Vision Mount and Calibration*</a:t>
            </a:r>
          </a:p>
          <a:p>
            <a:pPr lvl="1"/>
            <a:r>
              <a:rPr lang="en-US" dirty="0" smtClean="0"/>
              <a:t>Modeled the mount in CAD (version 1), Printed the mount, Assembled the mount, and Calibrated* the two cameras using </a:t>
            </a:r>
            <a:r>
              <a:rPr lang="en-US" dirty="0" err="1" smtClean="0"/>
              <a:t>OpenCV</a:t>
            </a:r>
            <a:endParaRPr lang="en-US" dirty="0" smtClean="0"/>
          </a:p>
          <a:p>
            <a:r>
              <a:rPr lang="en-US" dirty="0" smtClean="0"/>
              <a:t>Adapted UM7 IMU to communicate through serial to USB</a:t>
            </a:r>
          </a:p>
          <a:p>
            <a:r>
              <a:rPr lang="en-US" dirty="0" smtClean="0"/>
              <a:t>Obtained hardware and software required</a:t>
            </a:r>
          </a:p>
          <a:p>
            <a:r>
              <a:rPr lang="en-US" dirty="0" smtClean="0"/>
              <a:t>Researched the </a:t>
            </a:r>
            <a:r>
              <a:rPr lang="en-US" dirty="0" err="1" smtClean="0"/>
              <a:t>Leddar</a:t>
            </a:r>
            <a:r>
              <a:rPr lang="en-US" dirty="0" smtClean="0"/>
              <a:t> M16</a:t>
            </a:r>
          </a:p>
          <a:p>
            <a:endParaRPr lang="en-US" dirty="0" smtClean="0"/>
          </a:p>
          <a:p>
            <a:endParaRPr lang="en-US" dirty="0" smtClean="0"/>
          </a:p>
        </p:txBody>
      </p:sp>
    </p:spTree>
    <p:extLst>
      <p:ext uri="{BB962C8B-B14F-4D97-AF65-F5344CB8AC3E}">
        <p14:creationId xmlns:p14="http://schemas.microsoft.com/office/powerpoint/2010/main" val="11859455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Point Cloud with </a:t>
            </a:r>
            <a:r>
              <a:rPr lang="en-US" dirty="0" err="1" smtClean="0"/>
              <a:t>RTABmap</a:t>
            </a:r>
            <a:endParaRPr lang="en-US" dirty="0"/>
          </a:p>
        </p:txBody>
      </p:sp>
      <p:sp>
        <p:nvSpPr>
          <p:cNvPr id="4" name="Content Placeholder 3"/>
          <p:cNvSpPr>
            <a:spLocks noGrp="1"/>
          </p:cNvSpPr>
          <p:nvPr>
            <p:ph idx="1"/>
          </p:nvPr>
        </p:nvSpPr>
        <p:spPr/>
        <p:txBody>
          <a:bodyPr/>
          <a:lstStyle/>
          <a:p>
            <a:r>
              <a:rPr lang="en-US" dirty="0" smtClean="0"/>
              <a:t>Used Microsoft Kinect</a:t>
            </a:r>
          </a:p>
          <a:p>
            <a:r>
              <a:rPr lang="en-US" dirty="0" smtClean="0"/>
              <a:t>Able to map the capstone room into a 3D point cloud</a:t>
            </a:r>
          </a:p>
          <a:p>
            <a:r>
              <a:rPr lang="en-US" dirty="0" smtClean="0"/>
              <a:t>Great for indoors, doesn’t work outdoors due to the sun</a:t>
            </a:r>
          </a:p>
          <a:p>
            <a:r>
              <a:rPr lang="en-US" dirty="0" smtClean="0"/>
              <a:t>Would work if the RC car was going to stay indoors or only run on cloudy days</a:t>
            </a:r>
          </a:p>
          <a:p>
            <a:r>
              <a:rPr lang="en-US" dirty="0" smtClean="0"/>
              <a:t>Only has a 15-30ft range</a:t>
            </a:r>
            <a:endParaRPr lang="en-US" dirty="0"/>
          </a:p>
        </p:txBody>
      </p:sp>
    </p:spTree>
    <p:extLst>
      <p:ext uri="{BB962C8B-B14F-4D97-AF65-F5344CB8AC3E}">
        <p14:creationId xmlns:p14="http://schemas.microsoft.com/office/powerpoint/2010/main" val="15342481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2948.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51121" y="0"/>
            <a:ext cx="3857625" cy="6858000"/>
          </a:xfrm>
          <a:prstGeom prst="rect">
            <a:avLst/>
          </a:prstGeom>
        </p:spPr>
      </p:pic>
    </p:spTree>
    <p:extLst>
      <p:ext uri="{BB962C8B-B14F-4D97-AF65-F5344CB8AC3E}">
        <p14:creationId xmlns:p14="http://schemas.microsoft.com/office/powerpoint/2010/main" val="127321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5382153"/>
            <a:ext cx="9609666" cy="655472"/>
          </a:xfrm>
        </p:spPr>
        <p:txBody>
          <a:bodyPr>
            <a:noAutofit/>
          </a:bodyPr>
          <a:lstStyle/>
          <a:p>
            <a:r>
              <a:rPr lang="en-US" sz="4000" dirty="0" smtClean="0"/>
              <a:t>Stereo Vision Mount</a:t>
            </a:r>
            <a:endParaRPr lang="en-US" sz="4000" dirty="0"/>
          </a:p>
        </p:txBody>
      </p:sp>
      <p:pic>
        <p:nvPicPr>
          <p:cNvPr id="5" name="Picture Placeholder 4"/>
          <p:cNvPicPr preferRelativeResize="0">
            <a:picLocks noGrp="1" noChangeAspect="1"/>
          </p:cNvPicPr>
          <p:nvPr>
            <p:ph type="pic" idx="1"/>
          </p:nvPr>
        </p:nvPicPr>
        <p:blipFill rotWithShape="1">
          <a:blip r:embed="rId3">
            <a:extLst>
              <a:ext uri="{28A0092B-C50C-407E-A947-70E740481C1C}">
                <a14:useLocalDpi xmlns:a14="http://schemas.microsoft.com/office/drawing/2010/main" val="0"/>
              </a:ext>
            </a:extLst>
          </a:blip>
          <a:srcRect t="19085" b="32228"/>
          <a:stretch/>
        </p:blipFill>
        <p:spPr>
          <a:xfrm>
            <a:off x="1047248" y="1124565"/>
            <a:ext cx="10105972" cy="4095828"/>
          </a:xfrm>
        </p:spPr>
      </p:pic>
      <p:sp>
        <p:nvSpPr>
          <p:cNvPr id="4" name="Text Placeholder 3"/>
          <p:cNvSpPr>
            <a:spLocks noGrp="1"/>
          </p:cNvSpPr>
          <p:nvPr>
            <p:ph type="body" sz="half" idx="2"/>
          </p:nvPr>
        </p:nvSpPr>
        <p:spPr>
          <a:xfrm flipV="1">
            <a:off x="1295400" y="5875865"/>
            <a:ext cx="9727275" cy="161760"/>
          </a:xfrm>
        </p:spPr>
        <p:txBody>
          <a:bodyPr>
            <a:normAutofit fontScale="32500" lnSpcReduction="20000"/>
          </a:bodyPr>
          <a:lstStyle/>
          <a:p>
            <a:endParaRPr lang="en-US"/>
          </a:p>
        </p:txBody>
      </p:sp>
    </p:spTree>
    <p:extLst>
      <p:ext uri="{BB962C8B-B14F-4D97-AF65-F5344CB8AC3E}">
        <p14:creationId xmlns:p14="http://schemas.microsoft.com/office/powerpoint/2010/main" val="137080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the Stereo Mount v1 in CAD</a:t>
            </a:r>
            <a:endParaRPr lang="en-US" dirty="0"/>
          </a:p>
        </p:txBody>
      </p:sp>
      <p:sp>
        <p:nvSpPr>
          <p:cNvPr id="3" name="Content Placeholder 2"/>
          <p:cNvSpPr>
            <a:spLocks noGrp="1"/>
          </p:cNvSpPr>
          <p:nvPr>
            <p:ph sz="half" idx="1"/>
          </p:nvPr>
        </p:nvSpPr>
        <p:spPr/>
        <p:txBody>
          <a:bodyPr>
            <a:normAutofit/>
          </a:bodyPr>
          <a:lstStyle/>
          <a:p>
            <a:r>
              <a:rPr lang="en-US" dirty="0" smtClean="0"/>
              <a:t>Designed using Solid </a:t>
            </a:r>
            <a:r>
              <a:rPr lang="en-US" dirty="0"/>
              <a:t>W</a:t>
            </a:r>
            <a:r>
              <a:rPr lang="en-US" dirty="0" smtClean="0"/>
              <a:t>orks</a:t>
            </a:r>
          </a:p>
          <a:p>
            <a:r>
              <a:rPr lang="en-US" dirty="0" smtClean="0"/>
              <a:t>4 pieces in total (minus hardware)</a:t>
            </a:r>
          </a:p>
          <a:p>
            <a:r>
              <a:rPr lang="en-US" dirty="0" smtClean="0"/>
              <a:t>Attaches to Go Pro style Mount</a:t>
            </a:r>
          </a:p>
          <a:p>
            <a:r>
              <a:rPr lang="en-US" dirty="0" smtClean="0"/>
              <a:t>Adjustable Camera Distance</a:t>
            </a:r>
          </a:p>
          <a:p>
            <a:r>
              <a:rPr lang="en-US" dirty="0" smtClean="0"/>
              <a:t>Press-fit Caps</a:t>
            </a:r>
          </a:p>
          <a:p>
            <a:r>
              <a:rPr lang="en-US" dirty="0" smtClean="0"/>
              <a:t>3/8” Hole in back for wires</a:t>
            </a: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1725" y="2656965"/>
            <a:ext cx="4718050" cy="3117283"/>
          </a:xfrm>
        </p:spPr>
      </p:pic>
    </p:spTree>
    <p:extLst>
      <p:ext uri="{BB962C8B-B14F-4D97-AF65-F5344CB8AC3E}">
        <p14:creationId xmlns:p14="http://schemas.microsoft.com/office/powerpoint/2010/main" val="1426172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Introduction</a:t>
            </a:r>
          </a:p>
        </p:txBody>
      </p:sp>
      <p:sp>
        <p:nvSpPr>
          <p:cNvPr id="5" name="Subtitle 4"/>
          <p:cNvSpPr>
            <a:spLocks noGrp="1"/>
          </p:cNvSpPr>
          <p:nvPr>
            <p:ph type="subTitle" idx="1"/>
          </p:nvPr>
        </p:nvSpPr>
        <p:spPr/>
        <p:txBody>
          <a:bodyPr/>
          <a:lstStyle/>
          <a:p>
            <a:r>
              <a:rPr lang="en-US" dirty="0"/>
              <a:t>Winter Progress Report</a:t>
            </a:r>
          </a:p>
        </p:txBody>
      </p:sp>
    </p:spTree>
    <p:extLst>
      <p:ext uri="{BB962C8B-B14F-4D97-AF65-F5344CB8AC3E}">
        <p14:creationId xmlns:p14="http://schemas.microsoft.com/office/powerpoint/2010/main" val="79298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8046720" y="873886"/>
            <a:ext cx="3158836" cy="4878520"/>
          </a:xfr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3737" r="18081"/>
          <a:stretch/>
        </p:blipFill>
        <p:spPr>
          <a:xfrm>
            <a:off x="960130" y="873886"/>
            <a:ext cx="2938540" cy="487852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9401" t="4156" r="13516" b="6274"/>
          <a:stretch/>
        </p:blipFill>
        <p:spPr>
          <a:xfrm>
            <a:off x="3898669" y="873885"/>
            <a:ext cx="4148051" cy="4878521"/>
          </a:xfrm>
          <a:prstGeom prst="rect">
            <a:avLst/>
          </a:prstGeom>
        </p:spPr>
      </p:pic>
    </p:spTree>
    <p:extLst>
      <p:ext uri="{BB962C8B-B14F-4D97-AF65-F5344CB8AC3E}">
        <p14:creationId xmlns:p14="http://schemas.microsoft.com/office/powerpoint/2010/main" val="16013006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1060450"/>
          </a:xfrm>
        </p:spPr>
        <p:txBody>
          <a:bodyPr>
            <a:noAutofit/>
          </a:bodyPr>
          <a:lstStyle/>
          <a:p>
            <a:r>
              <a:rPr lang="en-US" sz="5400" dirty="0" smtClean="0"/>
              <a:t>Problems with the Stereo Camera</a:t>
            </a:r>
            <a:endParaRPr lang="en-US" sz="5400"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1305" b="17987"/>
          <a:stretch/>
        </p:blipFill>
        <p:spPr>
          <a:xfrm>
            <a:off x="1047248" y="958309"/>
            <a:ext cx="10105972" cy="3857106"/>
          </a:xfrm>
        </p:spPr>
      </p:pic>
      <p:sp>
        <p:nvSpPr>
          <p:cNvPr id="5" name="Text Placeholder 4"/>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046148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30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92000" cy="6858000"/>
          </a:xfrm>
          <a:prstGeom prst="rect">
            <a:avLst/>
          </a:prstGeom>
        </p:spPr>
      </p:pic>
    </p:spTree>
    <p:extLst>
      <p:ext uri="{BB962C8B-B14F-4D97-AF65-F5344CB8AC3E}">
        <p14:creationId xmlns:p14="http://schemas.microsoft.com/office/powerpoint/2010/main" val="104565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 and Testing the IMU</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2584316"/>
            <a:ext cx="9601200" cy="3264168"/>
          </a:xfrm>
        </p:spPr>
      </p:pic>
    </p:spTree>
    <p:extLst>
      <p:ext uri="{BB962C8B-B14F-4D97-AF65-F5344CB8AC3E}">
        <p14:creationId xmlns:p14="http://schemas.microsoft.com/office/powerpoint/2010/main" val="366377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 the IMU</a:t>
            </a:r>
            <a:endParaRPr lang="en-US" dirty="0"/>
          </a:p>
        </p:txBody>
      </p:sp>
      <p:sp>
        <p:nvSpPr>
          <p:cNvPr id="3" name="Content Placeholder 2"/>
          <p:cNvSpPr>
            <a:spLocks noGrp="1"/>
          </p:cNvSpPr>
          <p:nvPr>
            <p:ph sz="half" idx="1"/>
          </p:nvPr>
        </p:nvSpPr>
        <p:spPr/>
        <p:txBody>
          <a:bodyPr/>
          <a:lstStyle/>
          <a:p>
            <a:r>
              <a:rPr lang="en-US" dirty="0" smtClean="0"/>
              <a:t>Serial connection</a:t>
            </a:r>
          </a:p>
          <a:p>
            <a:r>
              <a:rPr lang="en-US" dirty="0" smtClean="0"/>
              <a:t>6 pin header</a:t>
            </a:r>
          </a:p>
          <a:p>
            <a:r>
              <a:rPr lang="en-US" dirty="0" smtClean="0"/>
              <a:t>All wires heat-</a:t>
            </a:r>
            <a:r>
              <a:rPr lang="en-US" dirty="0" err="1" smtClean="0"/>
              <a:t>shrinked</a:t>
            </a:r>
            <a:r>
              <a:rPr lang="en-US" dirty="0" smtClean="0"/>
              <a:t> to header pins</a:t>
            </a:r>
          </a:p>
          <a:p>
            <a:r>
              <a:rPr lang="en-US" dirty="0" smtClean="0"/>
              <a:t>Hot glue to keep pins from moving around and to maintain durability</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rot="5400000">
            <a:off x="6884988" y="2973587"/>
            <a:ext cx="3309937" cy="2482452"/>
          </a:xfrm>
        </p:spPr>
      </p:pic>
    </p:spTree>
    <p:extLst>
      <p:ext uri="{BB962C8B-B14F-4D97-AF65-F5344CB8AC3E}">
        <p14:creationId xmlns:p14="http://schemas.microsoft.com/office/powerpoint/2010/main" val="19060013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Finished Product</a:t>
            </a:r>
            <a:endParaRPr lang="en-US" dirty="0"/>
          </a:p>
        </p:txBody>
      </p:sp>
      <p:sp>
        <p:nvSpPr>
          <p:cNvPr id="6" name="Text Placeholder 5"/>
          <p:cNvSpPr>
            <a:spLocks noGrp="1"/>
          </p:cNvSpPr>
          <p:nvPr>
            <p:ph type="body" idx="1"/>
          </p:nvPr>
        </p:nvSpPr>
        <p:spPr/>
        <p:txBody>
          <a:bodyPr/>
          <a:lstStyle/>
          <a:p>
            <a:endParaRPr lang="en-US"/>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95400" y="2658533"/>
            <a:ext cx="4718304" cy="3216806"/>
          </a:xfrm>
        </p:spPr>
      </p:pic>
      <p:sp>
        <p:nvSpPr>
          <p:cNvPr id="8" name="Text Placeholder 7"/>
          <p:cNvSpPr>
            <a:spLocks noGrp="1"/>
          </p:cNvSpPr>
          <p:nvPr>
            <p:ph type="body" sz="quarter" idx="3"/>
          </p:nvPr>
        </p:nvSpPr>
        <p:spPr>
          <a:xfrm>
            <a:off x="6180671" y="2658533"/>
            <a:ext cx="4718304" cy="45719"/>
          </a:xfrm>
        </p:spPr>
        <p:txBody>
          <a:bodyPr/>
          <a:lstStyle/>
          <a:p>
            <a:endParaRPr lang="en-US" dirty="0"/>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80138" y="2658533"/>
            <a:ext cx="4718050" cy="3216806"/>
          </a:xfrm>
        </p:spPr>
      </p:pic>
    </p:spTree>
    <p:extLst>
      <p:ext uri="{BB962C8B-B14F-4D97-AF65-F5344CB8AC3E}">
        <p14:creationId xmlns:p14="http://schemas.microsoft.com/office/powerpoint/2010/main" val="1511439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2975.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4763"/>
            <a:ext cx="12192000" cy="6858000"/>
          </a:xfrm>
          <a:prstGeom prst="rect">
            <a:avLst/>
          </a:prstGeom>
        </p:spPr>
      </p:pic>
    </p:spTree>
    <p:extLst>
      <p:ext uri="{BB962C8B-B14F-4D97-AF65-F5344CB8AC3E}">
        <p14:creationId xmlns:p14="http://schemas.microsoft.com/office/powerpoint/2010/main" val="195083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Acquiring Missing Hardware and Software</a:t>
            </a:r>
            <a:endParaRPr lang="en-US" dirty="0"/>
          </a:p>
        </p:txBody>
      </p:sp>
      <p:sp>
        <p:nvSpPr>
          <p:cNvPr id="3" name="Content Placeholder 2"/>
          <p:cNvSpPr>
            <a:spLocks noGrp="1"/>
          </p:cNvSpPr>
          <p:nvPr>
            <p:ph idx="1"/>
          </p:nvPr>
        </p:nvSpPr>
        <p:spPr/>
        <p:txBody>
          <a:bodyPr>
            <a:normAutofit/>
          </a:bodyPr>
          <a:lstStyle/>
          <a:p>
            <a:r>
              <a:rPr lang="en-US" dirty="0" smtClean="0"/>
              <a:t>Acquired the following hardware:</a:t>
            </a:r>
          </a:p>
          <a:p>
            <a:pPr lvl="1"/>
            <a:r>
              <a:rPr lang="en-US" dirty="0" smtClean="0"/>
              <a:t>3-cell </a:t>
            </a:r>
            <a:r>
              <a:rPr lang="en-US" dirty="0" err="1" smtClean="0"/>
              <a:t>LiPo</a:t>
            </a:r>
            <a:r>
              <a:rPr lang="en-US" dirty="0" smtClean="0"/>
              <a:t> battery to attempt to run NUC off, along with its charger</a:t>
            </a:r>
          </a:p>
          <a:p>
            <a:pPr lvl="1"/>
            <a:r>
              <a:rPr lang="en-US" dirty="0" smtClean="0"/>
              <a:t>150W voltage step-up unit after having Kevin order it, to be used with </a:t>
            </a:r>
            <a:r>
              <a:rPr lang="en-US" dirty="0" err="1" smtClean="0"/>
              <a:t>LiPo</a:t>
            </a:r>
            <a:r>
              <a:rPr lang="en-US" dirty="0" smtClean="0"/>
              <a:t> and NUC</a:t>
            </a:r>
          </a:p>
          <a:p>
            <a:pPr lvl="1"/>
            <a:r>
              <a:rPr lang="en-US" dirty="0" smtClean="0"/>
              <a:t>Raspberry </a:t>
            </a:r>
            <a:r>
              <a:rPr lang="en-US" dirty="0"/>
              <a:t>Pi </a:t>
            </a:r>
            <a:r>
              <a:rPr lang="en-US" dirty="0" smtClean="0"/>
              <a:t>3 (We had the Pi2, but Pi3 software)</a:t>
            </a:r>
          </a:p>
          <a:p>
            <a:pPr lvl="1"/>
            <a:r>
              <a:rPr lang="en-US" dirty="0" smtClean="0"/>
              <a:t>Serial </a:t>
            </a:r>
            <a:r>
              <a:rPr lang="en-US" dirty="0"/>
              <a:t>to USB cord for </a:t>
            </a:r>
            <a:r>
              <a:rPr lang="en-US" dirty="0" smtClean="0"/>
              <a:t>IMU</a:t>
            </a:r>
          </a:p>
          <a:p>
            <a:pPr lvl="1"/>
            <a:r>
              <a:rPr lang="en-US" dirty="0" smtClean="0"/>
              <a:t>Similar speed controller and motor to the RC car to test our set-up</a:t>
            </a:r>
          </a:p>
          <a:p>
            <a:r>
              <a:rPr lang="en-US" dirty="0" smtClean="0"/>
              <a:t>Acquired PXF-mini image, both a corrupt and ”working” copy</a:t>
            </a:r>
          </a:p>
          <a:p>
            <a:endParaRPr lang="en-US" dirty="0" smtClean="0"/>
          </a:p>
          <a:p>
            <a:endParaRPr lang="en-US" dirty="0" smtClean="0"/>
          </a:p>
          <a:p>
            <a:endParaRPr lang="en-US" dirty="0"/>
          </a:p>
        </p:txBody>
      </p:sp>
    </p:spTree>
    <p:extLst>
      <p:ext uri="{BB962C8B-B14F-4D97-AF65-F5344CB8AC3E}">
        <p14:creationId xmlns:p14="http://schemas.microsoft.com/office/powerpoint/2010/main" val="19896943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5400" dirty="0" err="1" smtClean="0"/>
              <a:t>Leddar</a:t>
            </a:r>
            <a:r>
              <a:rPr lang="en-US" sz="5400" dirty="0" smtClean="0"/>
              <a:t> M16</a:t>
            </a:r>
            <a:endParaRPr lang="en-US" sz="5400" dirty="0"/>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4147" y="1175499"/>
            <a:ext cx="2983832" cy="4405374"/>
          </a:xfrm>
        </p:spPr>
      </p:pic>
      <p:sp>
        <p:nvSpPr>
          <p:cNvPr id="12" name="Text Placeholder 11"/>
          <p:cNvSpPr>
            <a:spLocks noGrp="1"/>
          </p:cNvSpPr>
          <p:nvPr>
            <p:ph type="body" sz="half" idx="2"/>
          </p:nvPr>
        </p:nvSpPr>
        <p:spPr/>
        <p:txBody>
          <a:bodyPr>
            <a:normAutofit/>
          </a:bodyPr>
          <a:lstStyle/>
          <a:p>
            <a:r>
              <a:rPr lang="en-US" sz="2800" dirty="0" smtClean="0"/>
              <a:t>A possible replacement for Stereo Vision</a:t>
            </a:r>
            <a:endParaRPr lang="en-US" sz="2800" dirty="0"/>
          </a:p>
        </p:txBody>
      </p:sp>
    </p:spTree>
    <p:extLst>
      <p:ext uri="{BB962C8B-B14F-4D97-AF65-F5344CB8AC3E}">
        <p14:creationId xmlns:p14="http://schemas.microsoft.com/office/powerpoint/2010/main" val="5929895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the </a:t>
            </a:r>
            <a:r>
              <a:rPr lang="en-US" dirty="0" err="1" smtClean="0"/>
              <a:t>Leddar</a:t>
            </a:r>
            <a:r>
              <a:rPr lang="en-US" dirty="0" smtClean="0"/>
              <a:t> M16</a:t>
            </a:r>
            <a:endParaRPr lang="en-US" dirty="0"/>
          </a:p>
        </p:txBody>
      </p:sp>
      <p:sp>
        <p:nvSpPr>
          <p:cNvPr id="3" name="Content Placeholder 2"/>
          <p:cNvSpPr>
            <a:spLocks noGrp="1"/>
          </p:cNvSpPr>
          <p:nvPr>
            <p:ph sz="half" idx="1"/>
          </p:nvPr>
        </p:nvSpPr>
        <p:spPr/>
        <p:txBody>
          <a:bodyPr/>
          <a:lstStyle/>
          <a:p>
            <a:r>
              <a:rPr lang="en-US" dirty="0" smtClean="0"/>
              <a:t>16 segments with simultaneous acquisition</a:t>
            </a:r>
          </a:p>
          <a:p>
            <a:r>
              <a:rPr lang="en-US" dirty="0" smtClean="0"/>
              <a:t>50m range</a:t>
            </a:r>
          </a:p>
          <a:p>
            <a:r>
              <a:rPr lang="en-US" dirty="0" smtClean="0"/>
              <a:t>Low power consumption</a:t>
            </a:r>
          </a:p>
          <a:p>
            <a:r>
              <a:rPr lang="en-US" dirty="0" smtClean="0"/>
              <a:t>Immune to ambient light </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60168" y="2560638"/>
            <a:ext cx="4736429" cy="3309937"/>
          </a:xfrm>
        </p:spPr>
      </p:pic>
    </p:spTree>
    <p:extLst>
      <p:ext uri="{BB962C8B-B14F-4D97-AF65-F5344CB8AC3E}">
        <p14:creationId xmlns:p14="http://schemas.microsoft.com/office/powerpoint/2010/main" val="2051278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The </a:t>
            </a:r>
            <a:r>
              <a:rPr lang="en-US" sz="3200" b="1" dirty="0"/>
              <a:t>purpose</a:t>
            </a:r>
            <a:r>
              <a:rPr lang="en-US" dirty="0"/>
              <a:t> of the Autonomous RC (</a:t>
            </a:r>
            <a:r>
              <a:rPr lang="en-US" b="1" dirty="0"/>
              <a:t>ARC</a:t>
            </a:r>
            <a:r>
              <a:rPr lang="en-US" dirty="0"/>
              <a:t>) project is to determine if it is possible to build an autonomous RC vehicle using commodity components, meaning components that are relatively inexpensive and can be bought at places like Radio Shack®, Best Buy®, or on Amazon®.</a:t>
            </a:r>
          </a:p>
        </p:txBody>
      </p:sp>
    </p:spTree>
    <p:extLst>
      <p:ext uri="{BB962C8B-B14F-4D97-AF65-F5344CB8AC3E}">
        <p14:creationId xmlns:p14="http://schemas.microsoft.com/office/powerpoint/2010/main" val="200228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r>
              <a:rPr lang="en-US" dirty="0" smtClean="0"/>
              <a:t>What have we learned and what is next?</a:t>
            </a:r>
            <a:endParaRPr lang="en-US" dirty="0"/>
          </a:p>
        </p:txBody>
      </p:sp>
    </p:spTree>
    <p:extLst>
      <p:ext uri="{BB962C8B-B14F-4D97-AF65-F5344CB8AC3E}">
        <p14:creationId xmlns:p14="http://schemas.microsoft.com/office/powerpoint/2010/main" val="1333309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W</a:t>
            </a:r>
            <a:r>
              <a:rPr lang="en-US" dirty="0" smtClean="0"/>
              <a:t>e Have Learned</a:t>
            </a:r>
            <a:endParaRPr lang="en-US" dirty="0"/>
          </a:p>
        </p:txBody>
      </p:sp>
      <p:sp>
        <p:nvSpPr>
          <p:cNvPr id="3" name="Content Placeholder 2"/>
          <p:cNvSpPr>
            <a:spLocks noGrp="1"/>
          </p:cNvSpPr>
          <p:nvPr>
            <p:ph type="body" idx="1"/>
          </p:nvPr>
        </p:nvSpPr>
        <p:spPr/>
        <p:txBody>
          <a:bodyPr/>
          <a:lstStyle/>
          <a:p>
            <a:r>
              <a:rPr lang="en-US" dirty="0" smtClean="0"/>
              <a:t>When someone says something should “just work,” that doesn’t mean it will  “just work”</a:t>
            </a:r>
          </a:p>
        </p:txBody>
      </p:sp>
    </p:spTree>
    <p:extLst>
      <p:ext uri="{BB962C8B-B14F-4D97-AF65-F5344CB8AC3E}">
        <p14:creationId xmlns:p14="http://schemas.microsoft.com/office/powerpoint/2010/main" val="5455190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a:bodyPr>
          <a:lstStyle/>
          <a:p>
            <a:r>
              <a:rPr lang="en-US" dirty="0" smtClean="0"/>
              <a:t>Be able to control motor and servo</a:t>
            </a:r>
          </a:p>
          <a:p>
            <a:r>
              <a:rPr lang="en-US" dirty="0" smtClean="0"/>
              <a:t>Power NUC via battery</a:t>
            </a:r>
          </a:p>
          <a:p>
            <a:r>
              <a:rPr lang="en-US" dirty="0"/>
              <a:t>Create hardware </a:t>
            </a:r>
            <a:r>
              <a:rPr lang="en-US" dirty="0" smtClean="0"/>
              <a:t>mounts</a:t>
            </a:r>
          </a:p>
          <a:p>
            <a:r>
              <a:rPr lang="en-US" dirty="0" smtClean="0"/>
              <a:t>Send/Receive data via radio</a:t>
            </a:r>
          </a:p>
          <a:p>
            <a:r>
              <a:rPr lang="en-US" dirty="0" smtClean="0"/>
              <a:t>Attach hardware onto car</a:t>
            </a:r>
          </a:p>
          <a:p>
            <a:r>
              <a:rPr lang="en-US" dirty="0" err="1" smtClean="0"/>
              <a:t>Leddar</a:t>
            </a:r>
            <a:r>
              <a:rPr lang="en-US" smtClean="0"/>
              <a:t> object </a:t>
            </a:r>
            <a:r>
              <a:rPr lang="en-US" dirty="0"/>
              <a:t>detection with obstacle </a:t>
            </a:r>
            <a:r>
              <a:rPr lang="en-US" dirty="0" smtClean="0"/>
              <a:t>avoidance</a:t>
            </a:r>
            <a:endParaRPr lang="en-US" dirty="0"/>
          </a:p>
          <a:p>
            <a:endParaRPr lang="en-US" dirty="0"/>
          </a:p>
        </p:txBody>
      </p:sp>
    </p:spTree>
    <p:extLst>
      <p:ext uri="{BB962C8B-B14F-4D97-AF65-F5344CB8AC3E}">
        <p14:creationId xmlns:p14="http://schemas.microsoft.com/office/powerpoint/2010/main" val="930547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Our </a:t>
            </a:r>
            <a:r>
              <a:rPr lang="en-US" sz="3200" b="1" dirty="0"/>
              <a:t>goal</a:t>
            </a:r>
            <a:r>
              <a:rPr lang="en-US" dirty="0"/>
              <a:t> is to make an RC vehicle navigate autonomous to a given waypoint/location, preferably at a high rate of speed. Stretch goals are to make the vehicle drift around corners and parallel park.</a:t>
            </a:r>
          </a:p>
        </p:txBody>
      </p:sp>
    </p:spTree>
    <p:extLst>
      <p:ext uri="{BB962C8B-B14F-4D97-AF65-F5344CB8AC3E}">
        <p14:creationId xmlns:p14="http://schemas.microsoft.com/office/powerpoint/2010/main" val="455958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on </a:t>
            </a:r>
            <a:r>
              <a:rPr lang="en-US" dirty="0" err="1"/>
              <a:t>Ros</a:t>
            </a:r>
            <a:r>
              <a:rPr lang="en-US" dirty="0"/>
              <a:t> </a:t>
            </a:r>
            <a:r>
              <a:rPr lang="en-US" sz="2400" dirty="0"/>
              <a:t>-Tao</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316" y="2558498"/>
            <a:ext cx="6477368" cy="3643519"/>
          </a:xfrm>
          <a:prstGeom prst="rect">
            <a:avLst/>
          </a:prstGeom>
        </p:spPr>
      </p:pic>
    </p:spTree>
    <p:extLst>
      <p:ext uri="{BB962C8B-B14F-4D97-AF65-F5344CB8AC3E}">
        <p14:creationId xmlns:p14="http://schemas.microsoft.com/office/powerpoint/2010/main" val="94178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on </a:t>
            </a:r>
            <a:r>
              <a:rPr lang="en-US" dirty="0" err="1"/>
              <a:t>Ros</a:t>
            </a:r>
            <a:r>
              <a:rPr lang="en-US" dirty="0"/>
              <a:t> </a:t>
            </a:r>
            <a:r>
              <a:rPr lang="en-US" sz="2400" dirty="0"/>
              <a:t>-Tao</a:t>
            </a:r>
            <a:endParaRPr lang="en-US" dirty="0"/>
          </a:p>
        </p:txBody>
      </p:sp>
      <p:sp>
        <p:nvSpPr>
          <p:cNvPr id="3" name="Content Placeholder 2"/>
          <p:cNvSpPr>
            <a:spLocks noGrp="1"/>
          </p:cNvSpPr>
          <p:nvPr>
            <p:ph idx="1"/>
          </p:nvPr>
        </p:nvSpPr>
        <p:spPr/>
        <p:txBody>
          <a:bodyPr/>
          <a:lstStyle/>
          <a:p>
            <a:r>
              <a:rPr lang="en-US" sz="2800" dirty="0"/>
              <a:t>What simulation can do?</a:t>
            </a:r>
          </a:p>
          <a:p>
            <a:pPr lvl="1"/>
            <a:r>
              <a:rPr lang="en-US" sz="2400" dirty="0"/>
              <a:t>Visualization</a:t>
            </a:r>
          </a:p>
          <a:p>
            <a:pPr lvl="1"/>
            <a:r>
              <a:rPr lang="en-US" sz="2400" dirty="0"/>
              <a:t>Experimentation.</a:t>
            </a:r>
          </a:p>
          <a:p>
            <a:pPr lvl="1"/>
            <a:r>
              <a:rPr lang="en-US" sz="2400" dirty="0"/>
              <a:t>Testing</a:t>
            </a:r>
          </a:p>
        </p:txBody>
      </p:sp>
    </p:spTree>
    <p:extLst>
      <p:ext uri="{BB962C8B-B14F-4D97-AF65-F5344CB8AC3E}">
        <p14:creationId xmlns:p14="http://schemas.microsoft.com/office/powerpoint/2010/main" val="364661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on </a:t>
            </a:r>
            <a:r>
              <a:rPr lang="en-US" dirty="0" err="1"/>
              <a:t>Ros</a:t>
            </a:r>
            <a:r>
              <a:rPr lang="en-US" dirty="0"/>
              <a:t> </a:t>
            </a:r>
            <a:r>
              <a:rPr lang="en-US" sz="2400" dirty="0"/>
              <a:t>-Tao</a:t>
            </a:r>
            <a:endParaRPr lang="en-US" dirty="0"/>
          </a:p>
        </p:txBody>
      </p:sp>
      <p:sp>
        <p:nvSpPr>
          <p:cNvPr id="3" name="Content Placeholder 2"/>
          <p:cNvSpPr>
            <a:spLocks noGrp="1"/>
          </p:cNvSpPr>
          <p:nvPr>
            <p:ph idx="1"/>
          </p:nvPr>
        </p:nvSpPr>
        <p:spPr/>
        <p:txBody>
          <a:bodyPr/>
          <a:lstStyle/>
          <a:p>
            <a:r>
              <a:rPr lang="en-US" sz="2800" dirty="0"/>
              <a:t>Why simulation?</a:t>
            </a:r>
          </a:p>
          <a:p>
            <a:pPr lvl="1"/>
            <a:r>
              <a:rPr lang="en-US" sz="2400" dirty="0"/>
              <a:t>Makes development go faster. </a:t>
            </a:r>
          </a:p>
          <a:p>
            <a:pPr lvl="1"/>
            <a:r>
              <a:rPr lang="en-US" sz="2400" dirty="0"/>
              <a:t>Can avoid potential hazard. </a:t>
            </a:r>
          </a:p>
          <a:p>
            <a:pPr lvl="1"/>
            <a:r>
              <a:rPr lang="en-US" sz="2400" dirty="0"/>
              <a:t>Makes it easier for testing.</a:t>
            </a:r>
          </a:p>
          <a:p>
            <a:pPr lvl="1"/>
            <a:r>
              <a:rPr lang="en-US" sz="2400" dirty="0" err="1"/>
              <a:t>AutoRally</a:t>
            </a:r>
            <a:r>
              <a:rPr lang="en-US" sz="2400" dirty="0"/>
              <a:t> already has a huge amount of code that we can use.</a:t>
            </a:r>
          </a:p>
        </p:txBody>
      </p:sp>
    </p:spTree>
    <p:extLst>
      <p:ext uri="{BB962C8B-B14F-4D97-AF65-F5344CB8AC3E}">
        <p14:creationId xmlns:p14="http://schemas.microsoft.com/office/powerpoint/2010/main" val="3934750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on </a:t>
            </a:r>
            <a:r>
              <a:rPr lang="en-US" dirty="0" err="1"/>
              <a:t>Ros</a:t>
            </a:r>
            <a:r>
              <a:rPr lang="en-US" dirty="0"/>
              <a:t> </a:t>
            </a:r>
            <a:r>
              <a:rPr lang="en-US" sz="2400" dirty="0"/>
              <a:t>-Tao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2893" y="2642738"/>
            <a:ext cx="4293705" cy="30197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2" y="2642738"/>
            <a:ext cx="4005468" cy="2351894"/>
          </a:xfrm>
          <a:prstGeom prst="rect">
            <a:avLst/>
          </a:prstGeom>
        </p:spPr>
      </p:pic>
      <p:sp>
        <p:nvSpPr>
          <p:cNvPr id="6" name="TextBox 5"/>
          <p:cNvSpPr txBox="1"/>
          <p:nvPr/>
        </p:nvSpPr>
        <p:spPr>
          <a:xfrm>
            <a:off x="1295402" y="5221357"/>
            <a:ext cx="4615068" cy="400110"/>
          </a:xfrm>
          <a:prstGeom prst="rect">
            <a:avLst/>
          </a:prstGeom>
          <a:noFill/>
        </p:spPr>
        <p:txBody>
          <a:bodyPr wrap="square" rtlCol="0">
            <a:spAutoFit/>
          </a:bodyPr>
          <a:lstStyle/>
          <a:p>
            <a:r>
              <a:rPr lang="en-US" sz="2000" dirty="0"/>
              <a:t>The URDF model being displayed on </a:t>
            </a:r>
            <a:r>
              <a:rPr lang="en-US" sz="2000" dirty="0" err="1"/>
              <a:t>Rviz</a:t>
            </a:r>
            <a:endParaRPr lang="en-US" sz="2000" dirty="0"/>
          </a:p>
        </p:txBody>
      </p:sp>
    </p:spTree>
    <p:extLst>
      <p:ext uri="{BB962C8B-B14F-4D97-AF65-F5344CB8AC3E}">
        <p14:creationId xmlns:p14="http://schemas.microsoft.com/office/powerpoint/2010/main" val="2540162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on </a:t>
            </a:r>
            <a:r>
              <a:rPr lang="en-US" dirty="0" err="1"/>
              <a:t>Ros</a:t>
            </a:r>
            <a:r>
              <a:rPr lang="en-US" dirty="0"/>
              <a:t> </a:t>
            </a:r>
            <a:r>
              <a:rPr lang="en-US" sz="2400" dirty="0"/>
              <a:t>-Tao</a:t>
            </a:r>
            <a:endParaRPr lang="en-US" dirty="0"/>
          </a:p>
        </p:txBody>
      </p:sp>
      <p:sp>
        <p:nvSpPr>
          <p:cNvPr id="3" name="Content Placeholder 2"/>
          <p:cNvSpPr>
            <a:spLocks noGrp="1"/>
          </p:cNvSpPr>
          <p:nvPr>
            <p:ph idx="1"/>
          </p:nvPr>
        </p:nvSpPr>
        <p:spPr/>
        <p:txBody>
          <a:bodyPr/>
          <a:lstStyle/>
          <a:p>
            <a:r>
              <a:rPr lang="en-US" sz="2800" dirty="0"/>
              <a:t>Next</a:t>
            </a:r>
          </a:p>
          <a:p>
            <a:pPr lvl="1"/>
            <a:r>
              <a:rPr lang="en-US" sz="2400" dirty="0"/>
              <a:t>I need to get the car moving without using a controller</a:t>
            </a:r>
          </a:p>
          <a:p>
            <a:pPr lvl="1"/>
            <a:r>
              <a:rPr lang="en-US" sz="2400" dirty="0"/>
              <a:t>Integrate the state estimator, the waypoint follower and the constant speed controller from </a:t>
            </a:r>
            <a:r>
              <a:rPr lang="en-US" sz="2400" dirty="0" err="1"/>
              <a:t>AutoRally</a:t>
            </a:r>
            <a:r>
              <a:rPr lang="en-US" sz="2400" dirty="0"/>
              <a:t>.</a:t>
            </a:r>
          </a:p>
          <a:p>
            <a:pPr lvl="1"/>
            <a:r>
              <a:rPr lang="en-US" sz="2400" dirty="0"/>
              <a:t>Setup simple obstacle avoidance.</a:t>
            </a:r>
          </a:p>
          <a:p>
            <a:pPr lvl="1"/>
            <a:endParaRPr lang="en-US" dirty="0"/>
          </a:p>
        </p:txBody>
      </p:sp>
    </p:spTree>
    <p:extLst>
      <p:ext uri="{BB962C8B-B14F-4D97-AF65-F5344CB8AC3E}">
        <p14:creationId xmlns:p14="http://schemas.microsoft.com/office/powerpoint/2010/main" val="26346511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901</TotalTime>
  <Words>858</Words>
  <Application>Microsoft Macintosh PowerPoint</Application>
  <PresentationFormat>Widescreen</PresentationFormat>
  <Paragraphs>127</Paragraphs>
  <Slides>32</Slides>
  <Notes>12</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Garamond</vt:lpstr>
      <vt:lpstr>Arial</vt:lpstr>
      <vt:lpstr>Organic</vt:lpstr>
      <vt:lpstr>Autonomous RC (ARC)</vt:lpstr>
      <vt:lpstr>Introduction</vt:lpstr>
      <vt:lpstr>Introduction</vt:lpstr>
      <vt:lpstr>Introduction</vt:lpstr>
      <vt:lpstr>Simulation on Ros -Tao</vt:lpstr>
      <vt:lpstr>Simulation on Ros -Tao</vt:lpstr>
      <vt:lpstr>Simulation on Ros -Tao</vt:lpstr>
      <vt:lpstr>Simulation on Ros -Tao</vt:lpstr>
      <vt:lpstr>Simulation on Ros -Tao</vt:lpstr>
      <vt:lpstr>Environment Set Up - Dan</vt:lpstr>
      <vt:lpstr>ROS publishing/subscribing - Dan</vt:lpstr>
      <vt:lpstr>AutoPilot (PXFmini)- Dan</vt:lpstr>
      <vt:lpstr>AutoPilot (PXFmini)- Dan</vt:lpstr>
      <vt:lpstr>What’s Next?- Dan</vt:lpstr>
      <vt:lpstr>Cierra</vt:lpstr>
      <vt:lpstr>Creating a Point Cloud with RTABmap</vt:lpstr>
      <vt:lpstr>PowerPoint Presentation</vt:lpstr>
      <vt:lpstr>Stereo Vision Mount</vt:lpstr>
      <vt:lpstr>Modeling the Stereo Mount v1 in CAD</vt:lpstr>
      <vt:lpstr>PowerPoint Presentation</vt:lpstr>
      <vt:lpstr>Problems with the Stereo Camera</vt:lpstr>
      <vt:lpstr>PowerPoint Presentation</vt:lpstr>
      <vt:lpstr>Wiring and Testing the IMU</vt:lpstr>
      <vt:lpstr>Wiring the IMU</vt:lpstr>
      <vt:lpstr>Finished Product</vt:lpstr>
      <vt:lpstr>PowerPoint Presentation</vt:lpstr>
      <vt:lpstr>Acquiring Missing Hardware and Software</vt:lpstr>
      <vt:lpstr>Leddar M16</vt:lpstr>
      <vt:lpstr>Benefits of the Leddar M16</vt:lpstr>
      <vt:lpstr>Conclusion</vt:lpstr>
      <vt:lpstr>What We Have Learned</vt:lpstr>
      <vt:lpstr>Next Steps</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Model</dc:title>
  <dc:creator>陈韬</dc:creator>
  <cp:lastModifiedBy>Shawe, Cierra Rose Morgan</cp:lastModifiedBy>
  <cp:revision>67</cp:revision>
  <dcterms:created xsi:type="dcterms:W3CDTF">2016-12-06T07:45:03Z</dcterms:created>
  <dcterms:modified xsi:type="dcterms:W3CDTF">2017-02-18T06:55:10Z</dcterms:modified>
</cp:coreProperties>
</file>